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70" r:id="rId7"/>
    <p:sldId id="262" r:id="rId8"/>
    <p:sldId id="264" r:id="rId9"/>
    <p:sldId id="265" r:id="rId10"/>
    <p:sldId id="273" r:id="rId11"/>
    <p:sldId id="267" r:id="rId1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2022 vs 2021</a:t>
            </a:r>
          </a:p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87.68</c:v>
                </c:pt>
                <c:pt idx="1">
                  <c:v>84.65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51.39</c:v>
                </c:pt>
                <c:pt idx="1">
                  <c:v>28.18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48560531496066"/>
          <c:y val="0.1209609300589979"/>
          <c:w val="0.45302891240157478"/>
          <c:h val="0.679543326799746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cat>
            <c:strRef>
              <c:f>Sheet1!$A$2:$A$7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35.08</c:v>
                </c:pt>
                <c:pt idx="1">
                  <c:v>21.85</c:v>
                </c:pt>
                <c:pt idx="2">
                  <c:v>6.67</c:v>
                </c:pt>
                <c:pt idx="3">
                  <c:v>6.21</c:v>
                </c:pt>
                <c:pt idx="4">
                  <c:v>1.39</c:v>
                </c:pt>
                <c:pt idx="5">
                  <c:v>6.24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95442784587819E-2"/>
          <c:y val="0.18067462630921988"/>
          <c:w val="0.90372916666666669"/>
          <c:h val="0.54643287272674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Excess Crude Oil/ Exchange Gain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35.08</c:v>
                </c:pt>
                <c:pt idx="1">
                  <c:v>21.85</c:v>
                </c:pt>
                <c:pt idx="2">
                  <c:v>6.67</c:v>
                </c:pt>
                <c:pt idx="3">
                  <c:v>6.22</c:v>
                </c:pt>
                <c:pt idx="4">
                  <c:v>6.25</c:v>
                </c:pt>
                <c:pt idx="5">
                  <c:v>1.39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  <c:pt idx="5">
                  <c:v>Excess Crude Oil/ Exchange Gain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6.98</c:v>
                </c:pt>
                <c:pt idx="1">
                  <c:v>17.87</c:v>
                </c:pt>
                <c:pt idx="2">
                  <c:v>7.24</c:v>
                </c:pt>
                <c:pt idx="3">
                  <c:v>5.48</c:v>
                </c:pt>
                <c:pt idx="4">
                  <c:v>0.99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14.39</c:v>
                </c:pt>
                <c:pt idx="1">
                  <c:v>3.15</c:v>
                </c:pt>
                <c:pt idx="2">
                  <c:v>5.32</c:v>
                </c:pt>
                <c:pt idx="3">
                  <c:v>6.72</c:v>
                </c:pt>
                <c:pt idx="4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14.26</c:v>
                </c:pt>
                <c:pt idx="1">
                  <c:v>3.14</c:v>
                </c:pt>
                <c:pt idx="2">
                  <c:v>4.1900000000000004</c:v>
                </c:pt>
                <c:pt idx="3">
                  <c:v>1.7</c:v>
                </c:pt>
                <c:pt idx="4">
                  <c:v>4.8899999999999997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1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8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April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FIRST QUARTER </a:t>
            </a:r>
            <a:r>
              <a:rPr lang="yo-NG" sz="2700" dirty="0"/>
              <a:t>B</a:t>
            </a:r>
            <a:r>
              <a:rPr lang="en-US" sz="2700" dirty="0"/>
              <a:t>UDGET EXECUTION REPORT</a:t>
            </a:r>
            <a:br>
              <a:rPr lang="en-US" sz="2700" dirty="0"/>
            </a:br>
            <a:r>
              <a:rPr lang="en-US" sz="2800" dirty="0"/>
              <a:t>(JAN-MARCH, 2022)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983630"/>
              </p:ext>
            </p:extLst>
          </p:nvPr>
        </p:nvGraphicFramePr>
        <p:xfrm>
          <a:off x="1099931" y="1150937"/>
          <a:ext cx="10005392" cy="4970677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865728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06823">
                  <a:extLst>
                    <a:ext uri="{9D8B030D-6E8A-4147-A177-3AD203B41FA5}">
                      <a16:colId xmlns:a16="http://schemas.microsoft.com/office/drawing/2014/main" val="3606286942"/>
                    </a:ext>
                  </a:extLst>
                </a:gridCol>
                <a:gridCol w="968261">
                  <a:extLst>
                    <a:ext uri="{9D8B030D-6E8A-4147-A177-3AD203B41FA5}">
                      <a16:colId xmlns:a16="http://schemas.microsoft.com/office/drawing/2014/main" val="686967240"/>
                    </a:ext>
                  </a:extLst>
                </a:gridCol>
                <a:gridCol w="1240445">
                  <a:extLst>
                    <a:ext uri="{9D8B030D-6E8A-4147-A177-3AD203B41FA5}">
                      <a16:colId xmlns:a16="http://schemas.microsoft.com/office/drawing/2014/main" val="509694378"/>
                    </a:ext>
                  </a:extLst>
                </a:gridCol>
                <a:gridCol w="1537634">
                  <a:extLst>
                    <a:ext uri="{9D8B030D-6E8A-4147-A177-3AD203B41FA5}">
                      <a16:colId xmlns:a16="http://schemas.microsoft.com/office/drawing/2014/main" val="1553344838"/>
                    </a:ext>
                  </a:extLst>
                </a:gridCol>
                <a:gridCol w="1567783">
                  <a:extLst>
                    <a:ext uri="{9D8B030D-6E8A-4147-A177-3AD203B41FA5}">
                      <a16:colId xmlns:a16="http://schemas.microsoft.com/office/drawing/2014/main" val="3538814085"/>
                    </a:ext>
                  </a:extLst>
                </a:gridCol>
              </a:tblGrid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FUNDING SOURCES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Proportionate Target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153.17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57.08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61.92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93.51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  /EXCHANGE GAIN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168.72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3103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114.25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21.87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350.74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85.11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77.47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91.03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(NBn)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Total Performance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Proportionate Target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Total Budget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153.18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38.30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77.28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49.39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42.42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350.74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87.68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51.40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</a:t>
                      </a:r>
                    </a:p>
                  </a:txBody>
                  <a:tcPr marL="9332" marR="9332" marT="93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March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21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981880"/>
              </p:ext>
            </p:extLst>
          </p:nvPr>
        </p:nvGraphicFramePr>
        <p:xfrm>
          <a:off x="1139688" y="1122939"/>
          <a:ext cx="10190921" cy="5024644"/>
        </p:xfrm>
        <a:graphic>
          <a:graphicData uri="http://schemas.openxmlformats.org/drawingml/2006/table">
            <a:tbl>
              <a:tblPr/>
              <a:tblGrid>
                <a:gridCol w="1615724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00900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437847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156207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367437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11906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5777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March 2021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    Budget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72,760,161,564.51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18,190,040,391.13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14,263,187,851.87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20,182,910,593.04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5,045,727,648.26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3,136,821,970.75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92,943,072,157.55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23,235,768,039.39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17,400,009,822.62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61.74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54,933,731,418.87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13,733,432,854.72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4,193,455,105.58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18,836,000,718.71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4,709,000,179.68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1,697,187,055.18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166,712,804,295.13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41,678,201,073.78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23,290,651,983.38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82.64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80570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162,363,053,140.91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40,590,763,285.23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4,891,245,001.35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3227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9,535,085,585.82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2,383,771,396.46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25850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171,898,138,726.73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42,974,534,681.68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4,891,245,001.35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214444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338,610,943,021.86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84,652,735,755.47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28,181,896,984.73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1</a:t>
            </a:r>
            <a:r>
              <a:rPr lang="en-US" sz="2000" baseline="30000" dirty="0"/>
              <a:t>ST</a:t>
            </a:r>
            <a:r>
              <a:rPr lang="en-US" sz="2000" dirty="0"/>
              <a:t> Quarter 2022 and Corresponding Period, 2021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478343"/>
              </p:ext>
            </p:extLst>
          </p:nvPr>
        </p:nvGraphicFramePr>
        <p:xfrm>
          <a:off x="569843" y="844715"/>
          <a:ext cx="10959853" cy="331658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Performance     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295.29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345.81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04038304"/>
              </p:ext>
            </p:extLst>
          </p:nvPr>
        </p:nvGraphicFramePr>
        <p:xfrm>
          <a:off x="2272552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March, 2022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strike="sngStrike" dirty="0"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51.39Bn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58.62% of the proportionate target of N87.68Bn.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It also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14.65%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 of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N350.73Bn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82.36%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21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N28.18Bn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33.29%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proportionate Budget of N84.65Bn and 8.32% 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N338.61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2022 1st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900552233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 – March 2022)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059124"/>
              </p:ext>
            </p:extLst>
          </p:nvPr>
        </p:nvGraphicFramePr>
        <p:xfrm>
          <a:off x="344556" y="1156443"/>
          <a:ext cx="6365399" cy="4846790"/>
        </p:xfrm>
        <a:graphic>
          <a:graphicData uri="http://schemas.openxmlformats.org/drawingml/2006/table">
            <a:tbl>
              <a:tblPr/>
              <a:tblGrid>
                <a:gridCol w="10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5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7932628"/>
              </p:ext>
            </p:extLst>
          </p:nvPr>
        </p:nvGraphicFramePr>
        <p:xfrm>
          <a:off x="5344887" y="117184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– March 2022)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458975128"/>
              </p:ext>
            </p:extLst>
          </p:nvPr>
        </p:nvGraphicFramePr>
        <p:xfrm>
          <a:off x="2782957" y="4504132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234324"/>
              </p:ext>
            </p:extLst>
          </p:nvPr>
        </p:nvGraphicFramePr>
        <p:xfrm>
          <a:off x="609600" y="860883"/>
          <a:ext cx="10972799" cy="3643249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710373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782873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119288">
                  <a:extLst>
                    <a:ext uri="{9D8B030D-6E8A-4147-A177-3AD203B41FA5}">
                      <a16:colId xmlns:a16="http://schemas.microsoft.com/office/drawing/2014/main" val="77257367"/>
                    </a:ext>
                  </a:extLst>
                </a:gridCol>
                <a:gridCol w="1207322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169593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1056407">
                  <a:extLst>
                    <a:ext uri="{9D8B030D-6E8A-4147-A177-3AD203B41FA5}">
                      <a16:colId xmlns:a16="http://schemas.microsoft.com/office/drawing/2014/main" val="530003960"/>
                    </a:ext>
                  </a:extLst>
                </a:gridCol>
                <a:gridCol w="767153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273348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19819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7361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S/NO.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 Estimates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Jan.-Mar.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 Estimates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Jan.-Mar. Actual        (N bn)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3648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10.31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35.08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18.41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6.98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(IGR)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Ministries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119.46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29.87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17.04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57.04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97.41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24.35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12.66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51.99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(b)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Boards and Corporations 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33.71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8.43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4.81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57.08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24.40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6.10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5.21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85.41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IGR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153.17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38.29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21.85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57.06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121.81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30.45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17.87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58.68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iii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Statutory Allocation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43.10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10.77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61.93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39.68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9.92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7.24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72.98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VAT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26.59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6.65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6.22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93.53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19.19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4.80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5.48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114.23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Funding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233.17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58.29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69.82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119.78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199.09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49.77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37.57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75.48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1981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114.25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28.56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6.25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21.87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139.52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34.88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0.99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2.84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586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Excess Crude/Exchange Gain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3.31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0.83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1.40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168.67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07628"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 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350.73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87.68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77.47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88.35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338.61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84.65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38.56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45.55</a:t>
                      </a:r>
                    </a:p>
                  </a:txBody>
                  <a:tcPr marL="9438" marR="9438" marT="9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9696" y="6407945"/>
            <a:ext cx="487680" cy="365125"/>
          </a:xfrm>
        </p:spPr>
        <p:txBody>
          <a:bodyPr/>
          <a:lstStyle/>
          <a:p>
            <a:pPr lvl="0"/>
            <a:r>
              <a:rPr lang="en-GB" noProof="0" dirty="0"/>
              <a:t>6</a:t>
            </a:r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    Funding Details at a glance </a:t>
            </a:r>
            <a:r>
              <a:rPr lang="en-US" sz="2400" dirty="0"/>
              <a:t>(January-March 2021)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106376"/>
              </p:ext>
            </p:extLst>
          </p:nvPr>
        </p:nvGraphicFramePr>
        <p:xfrm>
          <a:off x="609602" y="1149531"/>
          <a:ext cx="10715896" cy="4721182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6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dirty="0"/>
              <a:t>1</a:t>
            </a:r>
            <a:r>
              <a:rPr lang="en-ZA" sz="2400" baseline="30000" dirty="0"/>
              <a:t>ST</a:t>
            </a:r>
            <a:r>
              <a:rPr lang="en-ZA" sz="2400" dirty="0"/>
              <a:t> Quarter 2022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188383"/>
              </p:ext>
            </p:extLst>
          </p:nvPr>
        </p:nvGraphicFramePr>
        <p:xfrm>
          <a:off x="496389" y="853484"/>
          <a:ext cx="11051177" cy="5246045"/>
        </p:xfrm>
        <a:graphic>
          <a:graphicData uri="http://schemas.openxmlformats.org/drawingml/2006/table">
            <a:tbl>
              <a:tblPr/>
              <a:tblGrid>
                <a:gridCol w="51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9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6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7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5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95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S/N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AGENCIES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APPROVED PROVISION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(BN)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PROPORTIONATE TARGET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 PERFORMANCE </a:t>
                      </a:r>
                      <a:r>
                        <a:rPr lang="en-US" sz="1400" b="1" i="0" u="none" strike="sngStrike" dirty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(BN)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PROPORTIONATE PERFORMANCE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    PERFORMANCEON TOTAL BUDGET              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Board of Internal Revenue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56,304,087,574.38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14,076,021,893.60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11,804,345,097.70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83.86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20.97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Bureau of Lands and Survey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42,807,311,691.80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10,701,827,922.95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1,859,927,854.89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17.38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4.34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OPIC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6,461,050,000.00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1,615,262,500.00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687,789,656.51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42.58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10.65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Ogun State Planning &amp; Development Permit Authority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11,890,091,946.15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2,972,522,986.54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485,157,038.96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16.32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1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Ministry of Education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2,286,774,150.00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571,693,537.50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470,307,218.66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82.27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20.57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Ministry of Industry, Trade and Investment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1,810,033,600.00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452,508,400.00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86,794,313.20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19.18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Agricutural Development Corporation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389,296,610.00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97,324,152.50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135,312,995.00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139.03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34.76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Ministry of Physical Planning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539,858,050.00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134,964,512.50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124,887,767.75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92.53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23.13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Ministry of Agriculture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314,121,260.40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78,530,315.10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34,815,440.50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44.33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Ministry of Forestry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205,679,231.25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51,419,807.81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108,339,229.15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210.70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52.67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Agro Services Corporation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66,120,516.25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16,530,129.06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2,734,700.00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16.54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4.14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Ogun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State Water Corporation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114,427,454.38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28,606,863.59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5,131,334.05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17.94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Ministry of Works and Infrastructure 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69,761,055.63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17,440,263.91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13,700.00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Sub-Total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123,258,613,140.23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30,814,653,285.06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15,805,556,346.37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51.29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12.82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29,915,849,385.04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7,478,962,346.26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6,052,306,446.56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80.92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20.23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0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153,174,462,525.27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38,293,615,631.32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21,857,862,792.93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57.08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14.27</a:t>
                      </a:r>
                    </a:p>
                  </a:txBody>
                  <a:tcPr marL="6756" marR="6756" marT="67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March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22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571300"/>
              </p:ext>
            </p:extLst>
          </p:nvPr>
        </p:nvGraphicFramePr>
        <p:xfrm>
          <a:off x="410817" y="1122937"/>
          <a:ext cx="11343862" cy="4764769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20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Details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Approved Budget N(Bn) 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Proportionate Target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 Expenditure     Jan. – March 2022    N(Bn)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Performance on  Total Budget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Proportionate Expenditure 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 Actual Expenditure</a:t>
                      </a:r>
                    </a:p>
                  </a:txBody>
                  <a:tcPr marL="8684" marR="8684" marT="8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9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Salaries &amp; Allowances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75,879,021,496.48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18,969,755,374.12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14,395,964,826.68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18.97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75.89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28.01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7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Consolidated Revenue Fund Charges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17,212,802,457.99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4,303,200,614.50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3,151,988,493.83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18.31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73.25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6.13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2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Personnel Cost  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93,091,823,954.47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23,272,955,988.62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17,547,953,320.51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18.85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75.40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34.14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7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Overhead Cost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32,075,256,744.27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8,018,814,186.07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5,320,912,056.98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66.36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93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Debt Charges (Overhead )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28,013,395,249.03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7,003,348,812.26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6,725,770,333.91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24.01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96.04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13.09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1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Recurrent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153,180,475,947.77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38,295,118,986.94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29,594,635,711.40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19.32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77.28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57.58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3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Capital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197,554,673,791.80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49,388,668,447.95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21,802,311,673.18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44.14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42.42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9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Debt Charges (Capital)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Capital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197,554,673,791.80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49,388,668,447.95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21,802,311,673.18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44.14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42.42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26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Expenditure 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350,735,149,739.57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87,683,787,434.89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51,396,947,384.58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14.65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58.62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8684" marR="8684" marT="8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3402</TotalTime>
  <Words>1290</Words>
  <Application>Microsoft Office PowerPoint</Application>
  <PresentationFormat>Widescreen</PresentationFormat>
  <Paragraphs>709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FIRST QUARTER BUDGET EXECUTION REPORT (JAN-MARCH, 2022) </vt:lpstr>
      <vt:lpstr> Year 2022 1st Quarter Budget Performance</vt:lpstr>
      <vt:lpstr>FUNDING REVIEW</vt:lpstr>
      <vt:lpstr> Details of Actual Funding (Jan – March 2022) </vt:lpstr>
      <vt:lpstr>    Revenue Performance - Funding Sources( January – March 2022) </vt:lpstr>
      <vt:lpstr>     Funding Details at a glance (January-March 2021) </vt:lpstr>
      <vt:lpstr>1ST Quarter 2022  IGR OF MAJOR REVENUE GENERATING AGENCIES</vt:lpstr>
      <vt:lpstr>Expenditure Review</vt:lpstr>
      <vt:lpstr> Expenditure Review - January to March 2022 </vt:lpstr>
      <vt:lpstr> Expenditure Review - January to March 2021 </vt:lpstr>
      <vt:lpstr> Comparison of Expenditure Actual Performance for the 1ST Quarter 2022 and Corresponding Period,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KARIMOT KAREEM</cp:lastModifiedBy>
  <cp:revision>204</cp:revision>
  <cp:lastPrinted>2022-04-27T14:58:45Z</cp:lastPrinted>
  <dcterms:created xsi:type="dcterms:W3CDTF">2020-04-18T18:41:11Z</dcterms:created>
  <dcterms:modified xsi:type="dcterms:W3CDTF">2022-04-27T15:03:43Z</dcterms:modified>
</cp:coreProperties>
</file>